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DCDEE0"/>
              </a:solidFill>
              <a:prstDash val="solid"/>
              <a:miter lim="400000"/>
            </a:ln>
          </a:top>
          <a:bottom>
            <a:ln w="12700" cap="flat">
              <a:solidFill>
                <a:srgbClr val="DCDEE0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A1A6"/>
              </a:solidFill>
              <a:prstDash val="solid"/>
              <a:miter lim="400000"/>
            </a:ln>
          </a:top>
          <a:bottom>
            <a:ln w="12700" cap="flat">
              <a:solidFill>
                <a:srgbClr val="A2A1A6"/>
              </a:solidFill>
              <a:prstDash val="solid"/>
              <a:miter lim="400000"/>
            </a:ln>
          </a:bottom>
          <a:insideH>
            <a:ln w="12700" cap="flat">
              <a:solidFill>
                <a:srgbClr val="A2A1A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11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6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50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1875"/>
              <a:lumOff val="16453"/>
              <a:alpha val="30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85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6499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3585F">
              <a:alpha val="57000"/>
            </a:srgbClr>
          </a:solidFill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ff" i="off">
        <a:fontRef idx="minor">
          <a:srgbClr val="818181"/>
        </a:fontRef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818181"/>
        </a:fontRef>
        <a:srgbClr val="81818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首先，想先問大家一個問題。我們想想目前學過肌貼的貼紮有哪些呢？</a:t>
            </a:r>
          </a:p>
          <a:p>
            <a:pPr/>
            <a:r>
              <a:t>垂直韌帶可以限制伸長，這跟一個方向無彈性有關，那麼，支持幫助肌肉的部分呢？</a:t>
            </a:r>
          </a:p>
          <a:p>
            <a:pPr/>
            <a:r>
              <a:t>他到底是怎麼樣的機制？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87400" y="2057400"/>
            <a:ext cx="11430000" cy="3175000"/>
          </a:xfrm>
          <a:prstGeom prst="rect">
            <a:avLst/>
          </a:prstGeom>
        </p:spPr>
        <p:txBody>
          <a:bodyPr anchor="b"/>
          <a:lstStyle>
            <a:lvl1pPr>
              <a:defRPr sz="10000"/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787400" y="5334000"/>
            <a:ext cx="11430000" cy="1524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11900"/>
            <a:ext cx="10464800" cy="635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tabLst>
                <a:tab pos="914400" algn="l"/>
              </a:tabLst>
              <a:defRPr i="1" sz="3000"/>
            </a:lvl1pPr>
          </a:lstStyle>
          <a:p>
            <a:pPr defTabSz="914400"/>
            <a:r>
              <a:t>–王大明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ClrTx/>
              <a:buSzTx/>
              <a:buNone/>
              <a:tabLst>
                <a:tab pos="914400" algn="l"/>
              </a:tabLst>
            </a:lvl1pPr>
          </a:lstStyle>
          <a:p>
            <a:pPr defTabSz="914400"/>
            <a:r>
              <a:t>「在此輸入名言語錄。」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effectLst/>
              </a:defRPr>
            </a:pPr>
            <a:r>
              <a:t>大標題文字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投影片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1300480">
              <a:lnSpc>
                <a:spcPct val="90000"/>
              </a:lnSpc>
              <a:defRPr sz="8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effectLst/>
              </a:defRPr>
            </a:pPr>
            <a:r>
              <a:t>大標題文字</a:t>
            </a: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2593163" y="762000"/>
            <a:ext cx="7823201" cy="553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6413500"/>
            <a:ext cx="11430000" cy="1778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大標題文字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787400" y="8178800"/>
            <a:ext cx="11430000" cy="82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787400" y="3289300"/>
            <a:ext cx="11430000" cy="3175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大標題文字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7239000" y="2082800"/>
            <a:ext cx="4191000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546100" y="1473200"/>
            <a:ext cx="5969000" cy="3708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546100" y="5295900"/>
            <a:ext cx="5969000" cy="323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787400" y="2794000"/>
            <a:ext cx="11430000" cy="57150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7239000" y="2870200"/>
            <a:ext cx="4191000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787400" y="2794000"/>
            <a:ext cx="5715000" cy="57150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300"/>
              </a:spcBef>
              <a:buClrTx/>
              <a:defRPr sz="3300"/>
            </a:lvl1pPr>
            <a:lvl2pPr marL="736600" indent="-368300">
              <a:spcBef>
                <a:spcPts val="3300"/>
              </a:spcBef>
              <a:buClrTx/>
              <a:defRPr sz="3300"/>
            </a:lvl2pPr>
            <a:lvl3pPr marL="1104900" indent="-368300">
              <a:spcBef>
                <a:spcPts val="3300"/>
              </a:spcBef>
              <a:buClrTx/>
              <a:defRPr sz="3300"/>
            </a:lvl3pPr>
            <a:lvl4pPr marL="1473200" indent="-368300">
              <a:spcBef>
                <a:spcPts val="3300"/>
              </a:spcBef>
              <a:buClrTx/>
              <a:defRPr sz="3300"/>
            </a:lvl4pPr>
            <a:lvl5pPr marL="1841500" indent="-368300">
              <a:spcBef>
                <a:spcPts val="3300"/>
              </a:spcBef>
              <a:buClrTx/>
              <a:defRPr sz="33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8267700" y="4292600"/>
            <a:ext cx="3378200" cy="4610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8270063" y="835385"/>
            <a:ext cx="3378201" cy="2540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1346200" y="838200"/>
            <a:ext cx="5943600" cy="806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900" y="9258300"/>
            <a:ext cx="368301" cy="393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1pPr>
      <a:lvl2pPr marL="8636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2pPr>
      <a:lvl3pPr marL="12954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3pPr>
      <a:lvl4pPr marL="17272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4pPr>
      <a:lvl5pPr marL="21590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5pPr>
      <a:lvl6pPr marL="25908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6pPr>
      <a:lvl7pPr marL="30226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7pPr>
      <a:lvl8pPr marL="34544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8pPr>
      <a:lvl9pPr marL="38862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3" Type="http://schemas.openxmlformats.org/officeDocument/2006/relationships/image" Target="../media/image18.png"/><Relationship Id="rId4" Type="http://schemas.openxmlformats.org/officeDocument/2006/relationships/image" Target="../media/image5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ctrTitle"/>
          </p:nvPr>
        </p:nvSpPr>
        <p:spPr>
          <a:xfrm>
            <a:off x="787400" y="2185106"/>
            <a:ext cx="11430000" cy="3175001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>
            <a:lvl1pPr defTabSz="297941">
              <a:defRPr b="1" sz="5100">
                <a:effectLst>
                  <a:outerShdw sx="100000" sy="100000" kx="0" ky="0" algn="b" rotWithShape="0" blurRad="19431" dist="25908" dir="300000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pPr/>
            <a:r>
              <a:t>Kinesio taping effect on quadriceps strength and lower limb function of healthy individuals</a:t>
            </a:r>
          </a:p>
        </p:txBody>
      </p:sp>
      <p:sp>
        <p:nvSpPr>
          <p:cNvPr id="138" name="Shape 13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A blinded, controlled, randomized, clinical trial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</a:p>
        </p:txBody>
      </p:sp>
      <p:pic>
        <p:nvPicPr>
          <p:cNvPr id="231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8897" y="3166533"/>
            <a:ext cx="5087004" cy="4641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22451">
              <a:defRPr sz="6392"/>
            </a:lvl1pPr>
          </a:lstStyle>
          <a:p>
            <a:pPr>
              <a:defRPr>
                <a:effectLst/>
              </a:defRPr>
            </a:pPr>
            <a:r>
              <a:t>Preparation before experiment</a:t>
            </a:r>
          </a:p>
        </p:txBody>
      </p:sp>
      <p:sp>
        <p:nvSpPr>
          <p:cNvPr id="234" name="Shape 2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the KT being applied, </a:t>
            </a:r>
          </a:p>
          <a:p>
            <a:pPr/>
            <a:r>
              <a:t>the skin was shaved.</a:t>
            </a:r>
          </a:p>
          <a:p>
            <a:pPr/>
            <a:r>
              <a:t>the skin was cleaned with an antiseptic.</a:t>
            </a:r>
          </a:p>
        </p:txBody>
      </p:sp>
      <p:pic>
        <p:nvPicPr>
          <p:cNvPr id="235" name="image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8626" y="5410201"/>
            <a:ext cx="3677849" cy="3677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3336" y="1669921"/>
            <a:ext cx="8805955" cy="597165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390143" y="2629720"/>
            <a:ext cx="4936824" cy="560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marL="392906" indent="-392906" algn="l" defTabSz="1300480">
              <a:lnSpc>
                <a:spcPct val="200000"/>
              </a:lnSpc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60</a:t>
            </a:r>
            <a:r>
              <a:t>人，隨機分組</a:t>
            </a:r>
          </a:p>
          <a:p>
            <a:pPr marL="392906" indent="-392906" algn="l" defTabSz="1300480">
              <a:lnSpc>
                <a:spcPct val="200000"/>
              </a:lnSpc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控制組</a:t>
            </a:r>
          </a:p>
          <a:p>
            <a:pPr marL="392906" indent="-392906" algn="l" defTabSz="1300480">
              <a:lnSpc>
                <a:spcPct val="200000"/>
              </a:lnSpc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安慰組</a:t>
            </a:r>
          </a:p>
          <a:p>
            <a:pPr marL="392906" indent="-392906" algn="l" defTabSz="1300480">
              <a:lnSpc>
                <a:spcPct val="200000"/>
              </a:lnSpc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實驗組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00388"/>
            <a:ext cx="13004801" cy="236692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75581" y="5015601"/>
            <a:ext cx="9393468" cy="2942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marL="404812" indent="-404812" algn="l" defTabSz="1300480">
              <a:lnSpc>
                <a:spcPct val="200000"/>
              </a:lnSpc>
              <a:buSzPct val="100000"/>
              <a:buFont typeface="Arial"/>
              <a:buChar char="•"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P=0.05</a:t>
            </a:r>
          </a:p>
          <a:p>
            <a:pPr marL="404812" indent="-404812" algn="l" defTabSz="1300480">
              <a:lnSpc>
                <a:spcPct val="200000"/>
              </a:lnSpc>
              <a:buSzPct val="100000"/>
              <a:buFont typeface="Arial"/>
              <a:buChar char="•"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當</a:t>
            </a:r>
            <a:r>
              <a:t>P</a:t>
            </a:r>
            <a:r>
              <a:t>值</a:t>
            </a:r>
            <a:r>
              <a:t>&lt;0.05</a:t>
            </a:r>
            <a:r>
              <a:t>，數據與標準值有顯著差異</a:t>
            </a:r>
          </a:p>
          <a:p>
            <a:pPr marL="404812" indent="-404812" algn="l" defTabSz="1300480">
              <a:lnSpc>
                <a:spcPct val="200000"/>
              </a:lnSpc>
              <a:buSzPct val="100000"/>
              <a:buFont typeface="Arial"/>
              <a:buChar char="•"/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當</a:t>
            </a:r>
            <a:r>
              <a:t>P</a:t>
            </a:r>
            <a:r>
              <a:t>值</a:t>
            </a:r>
            <a:r>
              <a:t>&gt;0.05</a:t>
            </a:r>
            <a:r>
              <a:t>，數據與標準值無顯著差異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226730" y="-431800"/>
            <a:ext cx="11430001" cy="190500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41" name="Shape 141"/>
          <p:cNvSpPr/>
          <p:nvPr/>
        </p:nvSpPr>
        <p:spPr>
          <a:xfrm>
            <a:off x="695278" y="5958773"/>
            <a:ext cx="10774073" cy="1"/>
          </a:xfrm>
          <a:prstGeom prst="line">
            <a:avLst/>
          </a:prstGeom>
          <a:ln w="25400">
            <a:solidFill>
              <a:srgbClr val="3D3E3F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grpSp>
        <p:nvGrpSpPr>
          <p:cNvPr id="148" name="Group 148"/>
          <p:cNvGrpSpPr/>
          <p:nvPr/>
        </p:nvGrpSpPr>
        <p:grpSpPr>
          <a:xfrm>
            <a:off x="325090" y="652917"/>
            <a:ext cx="3139608" cy="5343075"/>
            <a:chOff x="0" y="0"/>
            <a:chExt cx="3139607" cy="5343074"/>
          </a:xfrm>
        </p:grpSpPr>
        <p:pic>
          <p:nvPicPr>
            <p:cNvPr id="14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431" t="30914" r="44020" b="49120"/>
            <a:stretch>
              <a:fillRect/>
            </a:stretch>
          </p:blipFill>
          <p:spPr>
            <a:xfrm>
              <a:off x="0" y="0"/>
              <a:ext cx="3139608" cy="27828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Shape 169"/>
            <p:cNvSpPr/>
            <p:nvPr/>
          </p:nvSpPr>
          <p:spPr>
            <a:xfrm>
              <a:off x="949042" y="4137103"/>
              <a:ext cx="432129" cy="120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14" h="21600" fill="norm" stroke="1" extrusionOk="0">
                  <a:moveTo>
                    <a:pt x="16914" y="21600"/>
                  </a:moveTo>
                  <a:cubicBezTo>
                    <a:pt x="-1004" y="13529"/>
                    <a:pt x="-4686" y="6329"/>
                    <a:pt x="5867" y="0"/>
                  </a:cubicBezTo>
                </a:path>
              </a:pathLst>
            </a:custGeom>
            <a:noFill/>
            <a:ln w="25400" cap="flat">
              <a:solidFill>
                <a:srgbClr val="3D3E3F"/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46" name="Group 146"/>
            <p:cNvGrpSpPr/>
            <p:nvPr/>
          </p:nvGrpSpPr>
          <p:grpSpPr>
            <a:xfrm>
              <a:off x="85801" y="3337003"/>
              <a:ext cx="3020061" cy="800101"/>
              <a:chOff x="0" y="0"/>
              <a:chExt cx="3020060" cy="800099"/>
            </a:xfrm>
          </p:grpSpPr>
          <p:sp>
            <p:nvSpPr>
              <p:cNvPr id="145" name="Shape 145"/>
              <p:cNvSpPr/>
              <p:nvPr/>
            </p:nvSpPr>
            <p:spPr>
              <a:xfrm>
                <a:off x="25399" y="25400"/>
                <a:ext cx="2969262" cy="749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4000"/>
                </a:lvl1pPr>
              </a:lstStyle>
              <a:p>
                <a:pPr/>
                <a:r>
                  <a:t>Introduction</a:t>
                </a:r>
              </a:p>
            </p:txBody>
          </p:sp>
          <p:pic>
            <p:nvPicPr>
              <p:cNvPr id="144" name="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020061" cy="800100"/>
              </a:xfrm>
              <a:prstGeom prst="rect">
                <a:avLst/>
              </a:prstGeom>
              <a:effectLst/>
            </p:spPr>
          </p:pic>
        </p:grpSp>
        <p:sp>
          <p:nvSpPr>
            <p:cNvPr id="147" name="Shape 147"/>
            <p:cNvSpPr/>
            <p:nvPr/>
          </p:nvSpPr>
          <p:spPr>
            <a:xfrm>
              <a:off x="738581" y="2568548"/>
              <a:ext cx="1714501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Kaiti TC Regular"/>
                  <a:ea typeface="Kaiti TC Regular"/>
                  <a:cs typeface="Kaiti TC Regular"/>
                  <a:sym typeface="Kaiti TC Regular"/>
                </a:defRPr>
              </a:lvl1pPr>
            </a:lstStyle>
            <a:p>
              <a:pPr/>
              <a:r>
                <a:t>蔡小実</a:t>
              </a:r>
            </a:p>
          </p:txBody>
        </p:sp>
      </p:grpSp>
      <p:grpSp>
        <p:nvGrpSpPr>
          <p:cNvPr id="159" name="Group 159"/>
          <p:cNvGrpSpPr/>
          <p:nvPr/>
        </p:nvGrpSpPr>
        <p:grpSpPr>
          <a:xfrm>
            <a:off x="669463" y="5991128"/>
            <a:ext cx="12012035" cy="3747518"/>
            <a:chOff x="-25400" y="0"/>
            <a:chExt cx="12012033" cy="3747516"/>
          </a:xfrm>
        </p:grpSpPr>
        <p:pic>
          <p:nvPicPr>
            <p:cNvPr id="14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0350" t="7092" r="36315" b="67819"/>
            <a:stretch>
              <a:fillRect/>
            </a:stretch>
          </p:blipFill>
          <p:spPr>
            <a:xfrm>
              <a:off x="2505254" y="202647"/>
              <a:ext cx="2773185" cy="2782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Shape 170"/>
            <p:cNvSpPr/>
            <p:nvPr/>
          </p:nvSpPr>
          <p:spPr>
            <a:xfrm>
              <a:off x="1444845" y="0"/>
              <a:ext cx="708367" cy="1310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1909" y="7866"/>
                    <a:pt x="4709" y="15066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3D3E3F"/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pPr/>
            </a:p>
          </p:txBody>
        </p:sp>
        <p:pic>
          <p:nvPicPr>
            <p:cNvPr id="151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734370" y="169036"/>
              <a:ext cx="2850110" cy="2850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040233" y="120891"/>
              <a:ext cx="2946401" cy="294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Shape 153"/>
            <p:cNvSpPr/>
            <p:nvPr/>
          </p:nvSpPr>
          <p:spPr>
            <a:xfrm>
              <a:off x="6037459" y="2896616"/>
              <a:ext cx="1714501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satOff val="10649"/>
                      <a:lumOff val="-19636"/>
                    </a:schemeClr>
                  </a:solidFill>
                  <a:latin typeface="Kaiti TC Regular"/>
                  <a:ea typeface="Kaiti TC Regular"/>
                  <a:cs typeface="Kaiti TC Regular"/>
                  <a:sym typeface="Kaiti TC Regular"/>
                </a:defRPr>
              </a:lvl1pPr>
            </a:lstStyle>
            <a:p>
              <a:pPr/>
              <a:r>
                <a:t>柯淇俐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3034685" y="2896616"/>
              <a:ext cx="1714501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satOff val="10649"/>
                      <a:lumOff val="-19636"/>
                    </a:schemeClr>
                  </a:solidFill>
                  <a:latin typeface="Kaiti TC Regular"/>
                  <a:ea typeface="Kaiti TC Regular"/>
                  <a:cs typeface="Kaiti TC Regular"/>
                  <a:sym typeface="Kaiti TC Regular"/>
                </a:defRPr>
              </a:lvl1pPr>
            </a:lstStyle>
            <a:p>
              <a:pPr/>
              <a:r>
                <a:t>馬煥竣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9569664" y="2896616"/>
              <a:ext cx="1714501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satOff val="10649"/>
                      <a:lumOff val="-19636"/>
                    </a:schemeClr>
                  </a:solidFill>
                  <a:latin typeface="Kaiti TC Regular"/>
                  <a:ea typeface="Kaiti TC Regular"/>
                  <a:cs typeface="Kaiti TC Regular"/>
                  <a:sym typeface="Kaiti TC Regular"/>
                </a:defRPr>
              </a:lvl1pPr>
            </a:lstStyle>
            <a:p>
              <a:pPr/>
              <a:r>
                <a:t>廖冠鈞</a:t>
              </a:r>
            </a:p>
          </p:txBody>
        </p:sp>
        <p:grpSp>
          <p:nvGrpSpPr>
            <p:cNvPr id="158" name="Group 158"/>
            <p:cNvGrpSpPr/>
            <p:nvPr/>
          </p:nvGrpSpPr>
          <p:grpSpPr>
            <a:xfrm>
              <a:off x="-25400" y="1310186"/>
              <a:ext cx="2502917" cy="1993901"/>
              <a:chOff x="0" y="0"/>
              <a:chExt cx="2502916" cy="1993900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25399" y="25400"/>
                <a:ext cx="2452118" cy="1943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 sz="4000">
                    <a:solidFill>
                      <a:schemeClr val="accent5">
                        <a:satOff val="10649"/>
                        <a:lumOff val="-19636"/>
                      </a:schemeClr>
                    </a:solidFill>
                  </a:defRPr>
                </a:pPr>
                <a:r>
                  <a:t>Muscles,</a:t>
                </a:r>
              </a:p>
              <a:p>
                <a:pPr>
                  <a:defRPr b="1" sz="4000">
                    <a:solidFill>
                      <a:schemeClr val="accent5">
                        <a:satOff val="10649"/>
                        <a:lumOff val="-19636"/>
                      </a:schemeClr>
                    </a:solidFill>
                  </a:defRPr>
                </a:pPr>
                <a:r>
                  <a:t>taping,</a:t>
                </a:r>
              </a:p>
              <a:p>
                <a:pPr>
                  <a:defRPr b="1" sz="4000">
                    <a:solidFill>
                      <a:schemeClr val="accent5">
                        <a:satOff val="10649"/>
                        <a:lumOff val="-19636"/>
                      </a:schemeClr>
                    </a:solidFill>
                  </a:defRPr>
                </a:pPr>
                <a:r>
                  <a:t>and model</a:t>
                </a:r>
              </a:p>
            </p:txBody>
          </p:sp>
          <p:pic>
            <p:nvPicPr>
              <p:cNvPr id="156" name="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" y="-1"/>
                <a:ext cx="2502917" cy="1993901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68" name="Group 168"/>
          <p:cNvGrpSpPr/>
          <p:nvPr/>
        </p:nvGrpSpPr>
        <p:grpSpPr>
          <a:xfrm>
            <a:off x="3619135" y="1064684"/>
            <a:ext cx="9381374" cy="4897503"/>
            <a:chOff x="-25400" y="0"/>
            <a:chExt cx="9381372" cy="4897501"/>
          </a:xfrm>
        </p:grpSpPr>
        <p:pic>
          <p:nvPicPr>
            <p:cNvPr id="160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12893" t="6318" r="49908" b="56483"/>
            <a:stretch>
              <a:fillRect/>
            </a:stretch>
          </p:blipFill>
          <p:spPr>
            <a:xfrm>
              <a:off x="3515353" y="38373"/>
              <a:ext cx="2773436" cy="2773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505864" y="0"/>
              <a:ext cx="2850109" cy="2850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4" name="Group 164"/>
            <p:cNvGrpSpPr/>
            <p:nvPr/>
          </p:nvGrpSpPr>
          <p:grpSpPr>
            <a:xfrm>
              <a:off x="-25400" y="2626786"/>
              <a:ext cx="4294553" cy="1397001"/>
              <a:chOff x="0" y="0"/>
              <a:chExt cx="4294552" cy="1396999"/>
            </a:xfrm>
          </p:grpSpPr>
          <p:sp>
            <p:nvSpPr>
              <p:cNvPr id="163" name="Shape 163"/>
              <p:cNvSpPr/>
              <p:nvPr/>
            </p:nvSpPr>
            <p:spPr>
              <a:xfrm>
                <a:off x="25400" y="25400"/>
                <a:ext cx="4243753" cy="1346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4000">
                    <a:solidFill>
                      <a:schemeClr val="accent1">
                        <a:satOff val="-2410"/>
                        <a:lumOff val="-29356"/>
                      </a:schemeClr>
                    </a:solidFill>
                  </a:defRPr>
                </a:lvl1pPr>
              </a:lstStyle>
              <a:p>
                <a:pPr/>
                <a:r>
                  <a:t>Assessment,result,and discussion</a:t>
                </a:r>
              </a:p>
            </p:txBody>
          </p:sp>
          <p:pic>
            <p:nvPicPr>
              <p:cNvPr id="162" name="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4294553" cy="1397000"/>
              </a:xfrm>
              <a:prstGeom prst="rect">
                <a:avLst/>
              </a:prstGeom>
              <a:effectLst/>
            </p:spPr>
          </p:pic>
        </p:grpSp>
        <p:sp>
          <p:nvSpPr>
            <p:cNvPr id="171" name="Shape 171"/>
            <p:cNvSpPr/>
            <p:nvPr/>
          </p:nvSpPr>
          <p:spPr>
            <a:xfrm>
              <a:off x="1328793" y="4023787"/>
              <a:ext cx="285473" cy="87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84" h="21600" fill="norm" stroke="1" extrusionOk="0">
                  <a:moveTo>
                    <a:pt x="16284" y="21600"/>
                  </a:moveTo>
                  <a:cubicBezTo>
                    <a:pt x="-3865" y="18558"/>
                    <a:pt x="-5316" y="11358"/>
                    <a:pt x="11930" y="0"/>
                  </a:cubicBezTo>
                </a:path>
              </a:pathLst>
            </a:custGeom>
            <a:noFill/>
            <a:ln w="25400" cap="flat">
              <a:solidFill>
                <a:srgbClr val="3D3E3F"/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19518" y="2700646"/>
              <a:ext cx="1714501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satOff val="-2410"/>
                      <a:lumOff val="-29356"/>
                    </a:schemeClr>
                  </a:solidFill>
                  <a:latin typeface="Kaiti TC Regular"/>
                  <a:ea typeface="Kaiti TC Regular"/>
                  <a:cs typeface="Kaiti TC Regular"/>
                  <a:sym typeface="Kaiti TC Regular"/>
                </a:defRPr>
              </a:lvl1pPr>
            </a:lstStyle>
            <a:p>
              <a:pPr/>
              <a:r>
                <a:t>戴孟斌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6619992" y="2700646"/>
              <a:ext cx="1714501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satOff val="-2410"/>
                      <a:lumOff val="-29356"/>
                    </a:schemeClr>
                  </a:solidFill>
                  <a:latin typeface="Kaiti TC Regular"/>
                  <a:ea typeface="Kaiti TC Regular"/>
                  <a:cs typeface="Kaiti TC Regular"/>
                  <a:sym typeface="Kaiti TC Regular"/>
                </a:defRPr>
              </a:lvl1pPr>
            </a:lstStyle>
            <a:p>
              <a:pPr/>
              <a:r>
                <a:t>黃依琳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3"/>
      <p:bldP build="whole" bldLvl="1" animBg="1" rev="0" advAuto="0" spid="159" grpId="2"/>
      <p:bldP build="whole" bldLvl="1" animBg="1" rev="0" advAuto="0" spid="14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動機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CCF00280527.jpg"/>
          <p:cNvPicPr>
            <a:picLocks noChangeAspect="1"/>
          </p:cNvPicPr>
          <p:nvPr/>
        </p:nvPicPr>
        <p:blipFill>
          <a:blip r:embed="rId2">
            <a:extLst/>
          </a:blip>
          <a:srcRect l="0" t="11553" r="0" b="0"/>
          <a:stretch>
            <a:fillRect/>
          </a:stretch>
        </p:blipFill>
        <p:spPr>
          <a:xfrm>
            <a:off x="2298278" y="8148"/>
            <a:ext cx="8010858" cy="10094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3344" y="2942938"/>
            <a:ext cx="5327322" cy="2976676"/>
          </a:xfrm>
          <a:prstGeom prst="rect">
            <a:avLst/>
          </a:prstGeom>
        </p:spPr>
      </p:pic>
      <p:grpSp>
        <p:nvGrpSpPr>
          <p:cNvPr id="180" name="Group 180"/>
          <p:cNvGrpSpPr/>
          <p:nvPr/>
        </p:nvGrpSpPr>
        <p:grpSpPr>
          <a:xfrm>
            <a:off x="2390120" y="1815076"/>
            <a:ext cx="9933771" cy="5663232"/>
            <a:chOff x="0" y="0"/>
            <a:chExt cx="9933769" cy="5663231"/>
          </a:xfrm>
        </p:grpSpPr>
        <p:pic>
          <p:nvPicPr>
            <p:cNvPr id="179" name="螢幕快照 0028-05-27 上午9.55.2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800" y="50800"/>
              <a:ext cx="9832170" cy="55616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8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9933770" cy="5663232"/>
            </a:xfrm>
            <a:prstGeom prst="rect">
              <a:avLst/>
            </a:prstGeom>
            <a:effectLst/>
          </p:spPr>
        </p:pic>
      </p:grpSp>
      <p:grpSp>
        <p:nvGrpSpPr>
          <p:cNvPr id="184" name="Group 184"/>
          <p:cNvGrpSpPr/>
          <p:nvPr/>
        </p:nvGrpSpPr>
        <p:grpSpPr>
          <a:xfrm>
            <a:off x="2635249" y="5449106"/>
            <a:ext cx="9532420" cy="1498601"/>
            <a:chOff x="0" y="0"/>
            <a:chExt cx="9532418" cy="1498599"/>
          </a:xfrm>
        </p:grpSpPr>
        <p:sp>
          <p:nvSpPr>
            <p:cNvPr id="181" name="Shape 181"/>
            <p:cNvSpPr/>
            <p:nvPr/>
          </p:nvSpPr>
          <p:spPr>
            <a:xfrm>
              <a:off x="787400" y="0"/>
              <a:ext cx="8669212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/>
              </a:p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062840" y="1244599"/>
              <a:ext cx="8469579" cy="1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/>
              </a:pPr>
            </a:p>
          </p:txBody>
        </p:sp>
        <p:sp>
          <p:nvSpPr>
            <p:cNvPr id="183" name="Shape 183"/>
            <p:cNvSpPr/>
            <p:nvPr/>
          </p:nvSpPr>
          <p:spPr>
            <a:xfrm>
              <a:off x="0" y="1498599"/>
              <a:ext cx="5606335" cy="1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  <p:bldP build="whole" bldLvl="1" animBg="1" rev="0" advAuto="0" spid="180" grpId="2"/>
      <p:bldP build="whole" bldLvl="1" animBg="1" rev="0" advAuto="0" spid="184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論文作者的動機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KT mechanism</a:t>
            </a:r>
          </a:p>
          <a:p>
            <a:pPr/>
            <a:r>
              <a:t>之前其他實驗的缺陷：</a:t>
            </a:r>
          </a:p>
        </p:txBody>
      </p:sp>
      <p:sp>
        <p:nvSpPr>
          <p:cNvPr id="190" name="Shape 190"/>
          <p:cNvSpPr/>
          <p:nvPr/>
        </p:nvSpPr>
        <p:spPr>
          <a:xfrm>
            <a:off x="1271558" y="4920445"/>
            <a:ext cx="432176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- short-term effects</a:t>
            </a:r>
          </a:p>
        </p:txBody>
      </p:sp>
      <p:sp>
        <p:nvSpPr>
          <p:cNvPr id="191" name="Shape 191"/>
          <p:cNvSpPr/>
          <p:nvPr/>
        </p:nvSpPr>
        <p:spPr>
          <a:xfrm>
            <a:off x="1025392" y="6799467"/>
            <a:ext cx="5626051" cy="234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solidFill>
                  <a:schemeClr val="accent5">
                    <a:satOff val="10649"/>
                    <a:lumOff val="-19636"/>
                  </a:schemeClr>
                </a:solidFill>
              </a:defRPr>
            </a:pPr>
            <a:r>
              <a:t>conclusion:本實驗</a:t>
            </a:r>
          </a:p>
          <a:p>
            <a:pPr algn="l">
              <a:defRPr>
                <a:solidFill>
                  <a:schemeClr val="accent5">
                    <a:satOff val="10649"/>
                    <a:lumOff val="-19636"/>
                  </a:schemeClr>
                </a:solidFill>
              </a:defRPr>
            </a:pPr>
            <a:r>
              <a:t>1.持續時間較長</a:t>
            </a:r>
          </a:p>
          <a:p>
            <a:pPr algn="l">
              <a:defRPr>
                <a:solidFill>
                  <a:schemeClr val="accent5">
                    <a:satOff val="10649"/>
                    <a:lumOff val="-19636"/>
                  </a:schemeClr>
                </a:solidFill>
              </a:defRPr>
            </a:pPr>
            <a:r>
              <a:t>2.排除動作熟練可能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1286321" y="2990271"/>
            <a:ext cx="11221482" cy="3671471"/>
            <a:chOff x="0" y="0"/>
            <a:chExt cx="11221480" cy="3671470"/>
          </a:xfrm>
        </p:grpSpPr>
        <p:sp>
          <p:nvSpPr>
            <p:cNvPr id="192" name="Shape 192"/>
            <p:cNvSpPr/>
            <p:nvPr/>
          </p:nvSpPr>
          <p:spPr>
            <a:xfrm>
              <a:off x="0" y="2837934"/>
              <a:ext cx="3352499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- familiarization</a:t>
              </a:r>
            </a:p>
          </p:txBody>
        </p:sp>
        <p:pic>
          <p:nvPicPr>
            <p:cNvPr id="19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606291" y="0"/>
              <a:ext cx="5615190" cy="3671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2"/>
      <p:bldP build="whole" bldLvl="1" animBg="1" rev="0" advAuto="0" spid="191" grpId="3"/>
      <p:bldP build="whole" bldLvl="1" animBg="1" rev="0" advAuto="0" spid="1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受試者挑選</a:t>
            </a:r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xfrm>
            <a:off x="652201" y="2794000"/>
            <a:ext cx="11430001" cy="5715000"/>
          </a:xfrm>
          <a:prstGeom prst="rect">
            <a:avLst/>
          </a:prstGeom>
        </p:spPr>
        <p:txBody>
          <a:bodyPr anchor="t"/>
          <a:lstStyle/>
          <a:p>
            <a:pPr/>
            <a:r>
              <a:t>健康的人。</a:t>
            </a:r>
          </a:p>
          <a:p>
            <a:pPr/>
            <a:r>
              <a:t>沒有運動習慣。</a:t>
            </a:r>
          </a:p>
          <a:p>
            <a:pPr/>
            <a:r>
              <a:t>不會對肌貼、繃帶等過敏。</a:t>
            </a:r>
          </a:p>
          <a:p>
            <a:pPr/>
            <a:r>
              <a:t>無腰椎骨折或者手術的病史。</a:t>
            </a:r>
          </a:p>
          <a:p>
            <a:pPr/>
            <a:r>
              <a:t>一年內膝蓋、下肢肌肉無受傷。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分組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3653098" y="2632647"/>
            <a:ext cx="5698604" cy="1320801"/>
            <a:chOff x="0" y="0"/>
            <a:chExt cx="5698603" cy="1320800"/>
          </a:xfrm>
        </p:grpSpPr>
        <p:sp>
          <p:nvSpPr>
            <p:cNvPr id="203" name="Shape 203"/>
            <p:cNvSpPr/>
            <p:nvPr/>
          </p:nvSpPr>
          <p:spPr>
            <a:xfrm>
              <a:off x="25400" y="25400"/>
              <a:ext cx="5647804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/>
              </a:lvl1pPr>
            </a:lstStyle>
            <a:p>
              <a:pPr/>
              <a:r>
                <a:t>60 individuals </a:t>
              </a:r>
            </a:p>
          </p:txBody>
        </p:sp>
        <p:pic>
          <p:nvPicPr>
            <p:cNvPr id="202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5698605" cy="1320800"/>
            </a:xfrm>
            <a:prstGeom prst="rect">
              <a:avLst/>
            </a:prstGeom>
            <a:effectLst/>
          </p:spPr>
        </p:pic>
      </p:grpSp>
      <p:sp>
        <p:nvSpPr>
          <p:cNvPr id="205" name="Shape 205"/>
          <p:cNvSpPr/>
          <p:nvPr/>
        </p:nvSpPr>
        <p:spPr>
          <a:xfrm>
            <a:off x="6552458" y="3839642"/>
            <a:ext cx="1" cy="1905001"/>
          </a:xfrm>
          <a:prstGeom prst="line">
            <a:avLst/>
          </a:prstGeom>
          <a:ln w="25400">
            <a:solidFill>
              <a:srgbClr val="3D3E3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206" name="Shape 206"/>
          <p:cNvSpPr/>
          <p:nvPr/>
        </p:nvSpPr>
        <p:spPr>
          <a:xfrm>
            <a:off x="6560737" y="3820818"/>
            <a:ext cx="3561452" cy="1893750"/>
          </a:xfrm>
          <a:prstGeom prst="line">
            <a:avLst/>
          </a:prstGeom>
          <a:ln w="25400">
            <a:solidFill>
              <a:srgbClr val="3D3E3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207" name="Shape 207"/>
          <p:cNvSpPr/>
          <p:nvPr/>
        </p:nvSpPr>
        <p:spPr>
          <a:xfrm flipH="1">
            <a:off x="3027403" y="3869769"/>
            <a:ext cx="3471929" cy="1915980"/>
          </a:xfrm>
          <a:prstGeom prst="line">
            <a:avLst/>
          </a:prstGeom>
          <a:ln w="25400">
            <a:solidFill>
              <a:srgbClr val="3D3E3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pic>
        <p:nvPicPr>
          <p:cNvPr id="208" name="螢幕快照 0028-05-27 下午1.30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7003" y="6622488"/>
            <a:ext cx="2654301" cy="306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螢幕快照 0028-05-27 下午1.30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9908" y="6628838"/>
            <a:ext cx="27051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8801213" y="5840160"/>
            <a:ext cx="329530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不貼(CG)</a:t>
            </a:r>
          </a:p>
        </p:txBody>
      </p:sp>
      <p:sp>
        <p:nvSpPr>
          <p:cNvPr id="211" name="Shape 211"/>
          <p:cNvSpPr/>
          <p:nvPr/>
        </p:nvSpPr>
        <p:spPr>
          <a:xfrm>
            <a:off x="5128939" y="5809752"/>
            <a:ext cx="329530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placebo</a:t>
            </a:r>
          </a:p>
        </p:txBody>
      </p:sp>
      <p:sp>
        <p:nvSpPr>
          <p:cNvPr id="212" name="Shape 212"/>
          <p:cNvSpPr/>
          <p:nvPr/>
        </p:nvSpPr>
        <p:spPr>
          <a:xfrm>
            <a:off x="1090214" y="5746252"/>
            <a:ext cx="329530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有貼（EG)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>
              <a:defRPr>
                <a:effectLst/>
              </a:defRPr>
            </a:pPr>
            <a:r>
              <a:t>Muscle</a:t>
            </a:r>
          </a:p>
        </p:txBody>
      </p:sp>
      <p:pic>
        <p:nvPicPr>
          <p:cNvPr id="215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0136" y="2315632"/>
            <a:ext cx="5216216" cy="551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>
            <p:ph type="body" sz="half" idx="1"/>
          </p:nvPr>
        </p:nvSpPr>
        <p:spPr>
          <a:xfrm>
            <a:off x="688017" y="3022600"/>
            <a:ext cx="6276879" cy="4995216"/>
          </a:xfrm>
          <a:prstGeom prst="rect">
            <a:avLst/>
          </a:prstGeom>
        </p:spPr>
        <p:txBody>
          <a:bodyPr/>
          <a:lstStyle/>
          <a:p>
            <a:pPr marL="245091" indent="-245091" defTabSz="1027379">
              <a:spcBef>
                <a:spcPts val="1100"/>
              </a:spcBef>
              <a:defRPr sz="3002"/>
            </a:pPr>
            <a:r>
              <a:t>Rectus femoris muscle</a:t>
            </a:r>
          </a:p>
          <a:p>
            <a:pPr marL="245091" indent="-245091" defTabSz="1027379">
              <a:spcBef>
                <a:spcPts val="1100"/>
              </a:spcBef>
              <a:defRPr sz="3002">
                <a:solidFill>
                  <a:srgbClr val="FF0000"/>
                </a:solidFill>
              </a:defRPr>
            </a:pPr>
            <a:r>
              <a:t>Origin:</a:t>
            </a:r>
            <a:r>
              <a:rPr>
                <a:solidFill>
                  <a:srgbClr val="000000"/>
                </a:solidFill>
              </a:rPr>
              <a:t> Anterior inferior iliac spine and ilium above the acetabulum.</a:t>
            </a:r>
            <a:endParaRPr>
              <a:solidFill>
                <a:srgbClr val="000000"/>
              </a:solidFill>
            </a:endParaRPr>
          </a:p>
          <a:p>
            <a:pPr marL="245091" indent="-245091" defTabSz="1027379">
              <a:spcBef>
                <a:spcPts val="1100"/>
              </a:spcBef>
              <a:defRPr sz="3002">
                <a:solidFill>
                  <a:srgbClr val="FF0000"/>
                </a:solidFill>
              </a:defRPr>
            </a:pPr>
            <a:r>
              <a:t>Insertion: </a:t>
            </a:r>
            <a:r>
              <a:rPr>
                <a:solidFill>
                  <a:srgbClr val="000000"/>
                </a:solidFill>
              </a:rPr>
              <a:t>Quadriceps tendon to base of patella and onto tibial tuberosity via the patellar ligament.</a:t>
            </a:r>
            <a:endParaRPr>
              <a:solidFill>
                <a:srgbClr val="000000"/>
              </a:solidFill>
            </a:endParaRPr>
          </a:p>
          <a:p>
            <a:pPr marL="245091" indent="-245091" defTabSz="1027379">
              <a:spcBef>
                <a:spcPts val="1100"/>
              </a:spcBef>
              <a:defRPr sz="3002">
                <a:solidFill>
                  <a:srgbClr val="FF0000"/>
                </a:solidFill>
              </a:defRPr>
            </a:pPr>
            <a:r>
              <a:t>Action on thigh (femur): </a:t>
            </a:r>
            <a:r>
              <a:rPr>
                <a:solidFill>
                  <a:srgbClr val="000000"/>
                </a:solidFill>
              </a:rPr>
              <a:t>Flexes thigh at hip; also extends leg at knee.</a:t>
            </a:r>
          </a:p>
        </p:txBody>
      </p:sp>
      <p:pic>
        <p:nvPicPr>
          <p:cNvPr id="21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5063" y="2997200"/>
            <a:ext cx="806362" cy="747620"/>
          </a:xfrm>
          <a:prstGeom prst="rect">
            <a:avLst/>
          </a:prstGeom>
        </p:spPr>
      </p:pic>
      <p:pic>
        <p:nvPicPr>
          <p:cNvPr id="219" name="image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89710" y="2742352"/>
            <a:ext cx="8463281" cy="5059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94387">
            <a:off x="3187173" y="2968004"/>
            <a:ext cx="590785" cy="352234"/>
          </a:xfrm>
          <a:prstGeom prst="rect">
            <a:avLst/>
          </a:prstGeom>
        </p:spPr>
      </p:pic>
      <p:pic>
        <p:nvPicPr>
          <p:cNvPr id="22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7709976">
            <a:off x="9791394" y="4018783"/>
            <a:ext cx="694103" cy="352235"/>
          </a:xfrm>
          <a:prstGeom prst="rect">
            <a:avLst/>
          </a:prstGeom>
        </p:spPr>
      </p:pic>
      <p:pic>
        <p:nvPicPr>
          <p:cNvPr id="22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884615">
            <a:off x="2796732" y="6166915"/>
            <a:ext cx="615998" cy="352235"/>
          </a:xfrm>
          <a:prstGeom prst="rect">
            <a:avLst/>
          </a:prstGeom>
        </p:spPr>
      </p:pic>
      <p:pic>
        <p:nvPicPr>
          <p:cNvPr id="226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01816" y="6592623"/>
            <a:ext cx="969510" cy="1012424"/>
          </a:xfrm>
          <a:prstGeom prst="rect">
            <a:avLst/>
          </a:prstGeom>
        </p:spPr>
      </p:pic>
      <p:pic>
        <p:nvPicPr>
          <p:cNvPr id="228" name="image3.jpg"/>
          <p:cNvPicPr>
            <a:picLocks noChangeAspect="1"/>
          </p:cNvPicPr>
          <p:nvPr/>
        </p:nvPicPr>
        <p:blipFill>
          <a:blip r:embed="rId9">
            <a:extLst/>
          </a:blip>
          <a:srcRect l="0" t="1519" r="0" b="0"/>
          <a:stretch>
            <a:fillRect/>
          </a:stretch>
        </p:blipFill>
        <p:spPr>
          <a:xfrm>
            <a:off x="4188359" y="1894232"/>
            <a:ext cx="4375575" cy="5763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500" fill="hold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Class="exit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3" dur="500" fill="hold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Class="exit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500" fill="hold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1" dur="500" fill="hold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7"/>
      <p:bldP build="whole" bldLvl="1" animBg="1" rev="0" advAuto="0" spid="222" grpId="5"/>
      <p:bldP build="whole" bldLvl="1" animBg="1" rev="0" advAuto="0" spid="220" grpId="4"/>
      <p:bldP build="whole" bldLvl="1" animBg="1" rev="0" advAuto="0" spid="217" grpId="2"/>
      <p:bldP build="whole" bldLvl="1" animBg="1" rev="0" advAuto="0" spid="222" grpId="9"/>
      <p:bldP build="whole" bldLvl="1" animBg="1" rev="0" advAuto="0" spid="224" grpId="6"/>
      <p:bldP build="whole" bldLvl="1" animBg="1" rev="0" advAuto="0" spid="220" grpId="8"/>
      <p:bldP build="whole" bldLvl="1" animBg="1" rev="0" advAuto="0" spid="215" grpId="1"/>
      <p:bldP build="whole" bldLvl="1" animBg="1" rev="0" advAuto="0" spid="224" grpId="10"/>
      <p:bldP build="whole" bldLvl="1" animBg="1" rev="0" advAuto="0" spid="226" grpId="11"/>
      <p:bldP build="whole" bldLvl="1" animBg="1" rev="0" advAuto="0" spid="228" grpId="12"/>
      <p:bldP build="whole" bldLvl="1" animBg="1" rev="0" advAuto="0" spid="219" grpId="3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515151"/>
      </a:dk1>
      <a:lt1>
        <a:srgbClr val="002951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